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3" r:id="rId4"/>
    <p:sldId id="258" r:id="rId5"/>
    <p:sldId id="259" r:id="rId6"/>
    <p:sldId id="262" r:id="rId7"/>
    <p:sldId id="260" r:id="rId8"/>
    <p:sldId id="261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14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0E3AB7-998C-3839-6690-6737859A2A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BA1E632-E86E-7357-07E1-96BBB11B41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EAEC75-29E5-12D2-B1ED-B4B7CE269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F6BC52F-2264-BAF0-3F0E-EC822BD2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8DE3A60-65C4-F864-CE44-1BB2002CA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6004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6C2935-966B-FE62-48DB-AF5B237D1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5B07DA7-BED4-C2ED-F142-9622ED816F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E909A47-564A-EFB1-E55F-8952BC724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2A1B9AF-693D-AD53-EA30-2B3CF6D2C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3962015-38E6-E257-9CF3-107CE0A18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485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20B6C8-83BE-3CBA-34A4-33FFF66AB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BD25E2C-DB0A-6327-CD9A-791D469EF2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68CCD69-60C2-EA5F-97AF-6B135417A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11D9DE6-756B-A86E-3ECC-4D398CB23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14B51A1-B61C-590F-A2E5-64401CA9E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7072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6A50A8-88C3-EB70-81BA-DC41C24DE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3EB6032-1A64-C9AA-76D4-084513C2C4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8FEF3EC-BA5C-5C44-3A2C-4F68467C9C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0543DE4-82A8-4C19-F712-40C029926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69BEF4C-184C-FFAA-349C-BBAD540B8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C88BB7D-DB20-376B-04F3-2C5B3DE76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981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16B2C6-CD38-317D-31CB-07D5D7D97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1CE6A21-67E5-958B-364C-57F535E247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1C7273F-C40F-653C-D7D0-89A9357D6D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5EA1888-BB7A-0286-A9B7-2CDC1CF1EA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9A030EA-189D-CC8A-EC28-94358B4313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7ED65EC-CC4F-D16A-2F13-37F877A9E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1712D02-67A9-45C8-EEBC-8D4D09724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50158F8-2CDE-F510-3204-8376BAFDD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1485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A165D4-0F12-9848-4605-FDC9E7152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BBEB344-22F4-4C69-DFF0-4F26C464F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A5DF2BC-82EE-CF97-5237-99CCC88D2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871095A-63FB-AB98-FED2-70F731494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7731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53951C8-85F7-125D-A44D-A48E9CBF9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F8D9DF3-BCAD-7A48-07B3-A95409F5E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A123B43-ABB2-BA5B-4A3B-161F65C40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0566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158D0C-7050-B80E-24DB-95CED8C2F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ABDE17-96ED-0E29-4FB0-7F5D5397B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4C4C802-2FBA-8A1E-1FA8-26F7B65563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EFCD52E-3D01-D059-4FE0-A79312E56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FDB07E6-9F2B-24B9-EBFF-1D984A21A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0144432-13F4-1E0D-3358-737B3705F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7637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8F8AFD-FBE3-D198-6515-F86D86A3F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E302063-DC3C-460D-E51E-0050497A38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01419F0-8D86-981C-BBEC-62F57CA96C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6B5233D-B7DD-9A2D-1C57-F91599CF0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0FE6A97-6321-A27F-3EDC-0AC541012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8CDF68-9A7C-879B-A5D5-0D9757967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6699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C96E60-713E-4B8E-732C-288911315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24C9973-814B-7514-98D8-E422B128A0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BBAFF35-4FAD-673D-A88A-CDFD328CD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6B74CC3-29AA-B324-4D02-97F42CBE7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F2EFECC-EE8A-C250-49AA-DC6DA2A87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693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7F5CA9B-8FD8-8648-CD02-A1E5CA58CD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0787369-DBEE-46AE-9FDA-3426F7DA4E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B7F688C-47CC-FFC6-E7F2-4C0665565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3F22C84-B60B-A987-F63D-4952DF950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2310250-FCE5-E541-48C9-056A3602D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76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BD330F3-B609-69DC-8D8F-C18874848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F766A0D-738E-90A6-8069-27C33C4E60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C0C64B-AA72-BB16-08CC-9F74D126CE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FCCC0-0E90-47D2-8843-99FCA388C6C4}" type="datetimeFigureOut">
              <a:rPr lang="ko-KR" altLang="en-US" smtClean="0"/>
              <a:t>2023-10-05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44B5ADA-B8B2-53C9-F711-431F058C00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D7AACE4-EBC6-620B-D5D6-99723F876D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9CCBD-A3D6-4636-8261-CA9C1E5E8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3775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E73FDE8-C37D-832E-4F6E-A52640972184}"/>
              </a:ext>
            </a:extLst>
          </p:cNvPr>
          <p:cNvSpPr txBox="1"/>
          <p:nvPr/>
        </p:nvSpPr>
        <p:spPr>
          <a:xfrm>
            <a:off x="695064" y="681068"/>
            <a:ext cx="264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+mj-lt"/>
              </a:rPr>
              <a:t>안내사항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D9306C-B021-C493-1744-51FD6669E874}"/>
              </a:ext>
            </a:extLst>
          </p:cNvPr>
          <p:cNvSpPr txBox="1"/>
          <p:nvPr/>
        </p:nvSpPr>
        <p:spPr>
          <a:xfrm>
            <a:off x="1181847" y="1204288"/>
            <a:ext cx="10455910" cy="4849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30000"/>
              </a:lnSpc>
              <a:buAutoNum type="arabicPeriod"/>
            </a:pPr>
            <a:endParaRPr lang="en-US" altLang="ko-KR" sz="2000" dirty="0">
              <a:latin typeface="+mj-lt"/>
            </a:endParaRPr>
          </a:p>
          <a:p>
            <a:pPr marL="514350" indent="-514350">
              <a:lnSpc>
                <a:spcPct val="130000"/>
              </a:lnSpc>
              <a:buFontTx/>
              <a:buAutoNum type="arabicPeriod"/>
            </a:pPr>
            <a:r>
              <a:rPr lang="ko-KR" altLang="en-US" sz="2000" dirty="0">
                <a:latin typeface="+mj-lt"/>
              </a:rPr>
              <a:t>서식을 참조하여 </a:t>
            </a:r>
            <a:r>
              <a:rPr lang="en-US" altLang="ko-KR" sz="2000" b="1" dirty="0">
                <a:latin typeface="+mj-lt"/>
              </a:rPr>
              <a:t>10</a:t>
            </a:r>
            <a:r>
              <a:rPr lang="ko-KR" altLang="en-US" sz="2000" b="1" dirty="0">
                <a:latin typeface="+mj-lt"/>
              </a:rPr>
              <a:t>장 내외</a:t>
            </a:r>
            <a:r>
              <a:rPr lang="ko-KR" altLang="en-US" sz="2000" dirty="0">
                <a:latin typeface="+mj-lt"/>
              </a:rPr>
              <a:t>로 제작해주시고 </a:t>
            </a:r>
            <a:r>
              <a:rPr lang="ko-KR" altLang="en-US" sz="2000" b="1" dirty="0">
                <a:solidFill>
                  <a:srgbClr val="FF0000"/>
                </a:solidFill>
                <a:latin typeface="+mj-lt"/>
              </a:rPr>
              <a:t>디자인은 자유롭게 제작</a:t>
            </a:r>
            <a:r>
              <a:rPr lang="ko-KR" altLang="en-US" sz="2000" dirty="0">
                <a:latin typeface="+mj-lt"/>
              </a:rPr>
              <a:t>하시면 됩니다</a:t>
            </a:r>
            <a:r>
              <a:rPr lang="en-US" altLang="ko-KR" sz="2000" dirty="0">
                <a:latin typeface="+mj-lt"/>
              </a:rPr>
              <a:t>.</a:t>
            </a:r>
          </a:p>
          <a:p>
            <a:pPr marL="514350" indent="-514350">
              <a:lnSpc>
                <a:spcPct val="130000"/>
              </a:lnSpc>
              <a:buFontTx/>
              <a:buAutoNum type="arabicPeriod"/>
            </a:pPr>
            <a:endParaRPr lang="en-US" altLang="ko-KR" sz="2000" dirty="0">
              <a:latin typeface="+mj-lt"/>
            </a:endParaRPr>
          </a:p>
          <a:p>
            <a:pPr marL="514350" indent="-514350">
              <a:lnSpc>
                <a:spcPct val="130000"/>
              </a:lnSpc>
              <a:buAutoNum type="arabicPeriod"/>
            </a:pPr>
            <a:r>
              <a:rPr lang="ko-KR" altLang="en-US" sz="2000" dirty="0">
                <a:latin typeface="+mj-lt"/>
              </a:rPr>
              <a:t>제품소개는 </a:t>
            </a:r>
            <a:r>
              <a:rPr lang="ko-KR" altLang="en-US" sz="2000" b="1" dirty="0">
                <a:solidFill>
                  <a:srgbClr val="FF0000"/>
                </a:solidFill>
                <a:latin typeface="+mj-lt"/>
              </a:rPr>
              <a:t>발표 </a:t>
            </a:r>
            <a:r>
              <a:rPr lang="en-US" altLang="ko-KR" sz="2000" b="1" dirty="0">
                <a:solidFill>
                  <a:srgbClr val="FF0000"/>
                </a:solidFill>
                <a:latin typeface="+mj-lt"/>
              </a:rPr>
              <a:t>10</a:t>
            </a:r>
            <a:r>
              <a:rPr lang="ko-KR" altLang="en-US" sz="2000" b="1" dirty="0">
                <a:solidFill>
                  <a:srgbClr val="FF0000"/>
                </a:solidFill>
                <a:latin typeface="+mj-lt"/>
              </a:rPr>
              <a:t>분</a:t>
            </a:r>
            <a:r>
              <a:rPr lang="en-US" altLang="ko-KR" sz="2000" b="1" dirty="0">
                <a:solidFill>
                  <a:srgbClr val="FF0000"/>
                </a:solidFill>
                <a:latin typeface="+mj-lt"/>
              </a:rPr>
              <a:t>, </a:t>
            </a:r>
            <a:r>
              <a:rPr lang="ko-KR" altLang="en-US" sz="2000" b="1" dirty="0">
                <a:solidFill>
                  <a:srgbClr val="FF0000"/>
                </a:solidFill>
                <a:latin typeface="+mj-lt"/>
              </a:rPr>
              <a:t>질의응답 </a:t>
            </a:r>
            <a:r>
              <a:rPr lang="en-US" altLang="ko-KR" sz="2000" b="1" dirty="0">
                <a:solidFill>
                  <a:srgbClr val="FF0000"/>
                </a:solidFill>
                <a:latin typeface="+mj-lt"/>
              </a:rPr>
              <a:t>5</a:t>
            </a:r>
            <a:r>
              <a:rPr lang="ko-KR" altLang="en-US" sz="2000" b="1" dirty="0">
                <a:solidFill>
                  <a:srgbClr val="FF0000"/>
                </a:solidFill>
                <a:latin typeface="+mj-lt"/>
              </a:rPr>
              <a:t>분</a:t>
            </a:r>
            <a:r>
              <a:rPr lang="ko-KR" altLang="en-US" sz="2000" dirty="0">
                <a:latin typeface="+mj-lt"/>
              </a:rPr>
              <a:t>으로</a:t>
            </a:r>
            <a:r>
              <a:rPr lang="ko-KR" alt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lang="ko-KR" altLang="en-US" sz="2000" dirty="0">
                <a:latin typeface="+mj-lt"/>
              </a:rPr>
              <a:t>구성되어 있습니다</a:t>
            </a:r>
            <a:r>
              <a:rPr lang="en-US" altLang="ko-KR" sz="2000" dirty="0">
                <a:latin typeface="+mj-lt"/>
              </a:rPr>
              <a:t>.</a:t>
            </a:r>
          </a:p>
          <a:p>
            <a:pPr marL="514350" indent="-514350">
              <a:lnSpc>
                <a:spcPct val="130000"/>
              </a:lnSpc>
              <a:buAutoNum type="arabicPeriod"/>
            </a:pPr>
            <a:endParaRPr lang="en-US" altLang="ko-KR" sz="2000" dirty="0">
              <a:latin typeface="+mj-lt"/>
            </a:endParaRPr>
          </a:p>
          <a:p>
            <a:pPr marL="514350" indent="-514350">
              <a:lnSpc>
                <a:spcPct val="130000"/>
              </a:lnSpc>
              <a:buAutoNum type="arabicPeriod"/>
            </a:pPr>
            <a:r>
              <a:rPr lang="ko-KR" altLang="en-US" sz="2000" dirty="0">
                <a:latin typeface="+mj-lt"/>
              </a:rPr>
              <a:t>소개하신 제품에 대해 </a:t>
            </a:r>
            <a:r>
              <a:rPr lang="ko-KR" altLang="en-US" sz="2000" b="1" dirty="0">
                <a:latin typeface="+mj-lt"/>
              </a:rPr>
              <a:t>제품경쟁력</a:t>
            </a:r>
            <a:r>
              <a:rPr lang="en-US" altLang="ko-KR" sz="2000" dirty="0">
                <a:latin typeface="+mj-lt"/>
              </a:rPr>
              <a:t>(</a:t>
            </a:r>
            <a:r>
              <a:rPr lang="ko-KR" altLang="en-US" sz="2000" dirty="0">
                <a:latin typeface="+mj-lt"/>
              </a:rPr>
              <a:t>디자인</a:t>
            </a:r>
            <a:r>
              <a:rPr lang="en-US" altLang="ko-KR" sz="2000" dirty="0">
                <a:latin typeface="+mj-lt"/>
              </a:rPr>
              <a:t>, </a:t>
            </a:r>
            <a:r>
              <a:rPr lang="ko-KR" altLang="en-US" sz="2000" dirty="0">
                <a:latin typeface="+mj-lt"/>
              </a:rPr>
              <a:t>전문성</a:t>
            </a:r>
            <a:r>
              <a:rPr lang="en-US" altLang="ko-KR" sz="2000" dirty="0">
                <a:latin typeface="+mj-lt"/>
              </a:rPr>
              <a:t>, </a:t>
            </a:r>
            <a:r>
              <a:rPr lang="ko-KR" altLang="en-US" sz="2000" dirty="0">
                <a:latin typeface="+mj-lt"/>
              </a:rPr>
              <a:t>차별성</a:t>
            </a:r>
            <a:r>
              <a:rPr lang="en-US" altLang="ko-KR" sz="2000" dirty="0">
                <a:latin typeface="+mj-lt"/>
              </a:rPr>
              <a:t>, </a:t>
            </a:r>
            <a:r>
              <a:rPr lang="ko-KR" altLang="en-US" sz="2000" dirty="0">
                <a:latin typeface="+mj-lt"/>
              </a:rPr>
              <a:t>유용성</a:t>
            </a:r>
            <a:r>
              <a:rPr lang="en-US" altLang="ko-KR" sz="2000" dirty="0">
                <a:latin typeface="+mj-lt"/>
              </a:rPr>
              <a:t>, </a:t>
            </a:r>
            <a:r>
              <a:rPr lang="ko-KR" altLang="en-US" sz="2000" dirty="0">
                <a:latin typeface="+mj-lt"/>
              </a:rPr>
              <a:t>가격적정성</a:t>
            </a:r>
            <a:r>
              <a:rPr lang="en-US" altLang="ko-KR" sz="2000" dirty="0">
                <a:latin typeface="+mj-lt"/>
              </a:rPr>
              <a:t>)</a:t>
            </a:r>
            <a:r>
              <a:rPr lang="ko-KR" altLang="en-US" sz="2000" dirty="0">
                <a:latin typeface="+mj-lt"/>
              </a:rPr>
              <a:t>과</a:t>
            </a:r>
            <a:br>
              <a:rPr lang="en-US" altLang="ko-KR" sz="2000" dirty="0">
                <a:latin typeface="+mj-lt"/>
              </a:rPr>
            </a:br>
            <a:r>
              <a:rPr lang="ko-KR" altLang="en-US" sz="2000" b="1" dirty="0" err="1">
                <a:latin typeface="+mj-lt"/>
              </a:rPr>
              <a:t>시장분석력</a:t>
            </a:r>
            <a:r>
              <a:rPr lang="en-US" altLang="ko-KR" sz="2000" dirty="0">
                <a:latin typeface="+mj-lt"/>
              </a:rPr>
              <a:t>(</a:t>
            </a:r>
            <a:r>
              <a:rPr lang="ko-KR" altLang="en-US" sz="2000" dirty="0">
                <a:latin typeface="+mj-lt"/>
              </a:rPr>
              <a:t>주요고객 설정의 적절성</a:t>
            </a:r>
            <a:r>
              <a:rPr lang="en-US" altLang="ko-KR" sz="2000" dirty="0">
                <a:latin typeface="+mj-lt"/>
              </a:rPr>
              <a:t>, </a:t>
            </a:r>
            <a:r>
              <a:rPr lang="ko-KR" altLang="en-US" sz="2000" dirty="0">
                <a:latin typeface="+mj-lt"/>
              </a:rPr>
              <a:t>시장 확대 가능성</a:t>
            </a:r>
            <a:r>
              <a:rPr lang="en-US" altLang="ko-KR" sz="2000" dirty="0">
                <a:latin typeface="+mj-lt"/>
              </a:rPr>
              <a:t>)</a:t>
            </a:r>
            <a:r>
              <a:rPr lang="ko-KR" altLang="en-US" sz="2000" dirty="0">
                <a:latin typeface="+mj-lt"/>
              </a:rPr>
              <a:t>을 기준으로 평가합니다</a:t>
            </a:r>
            <a:r>
              <a:rPr lang="en-US" altLang="ko-KR" sz="2000" dirty="0">
                <a:latin typeface="+mj-lt"/>
              </a:rPr>
              <a:t>.</a:t>
            </a:r>
          </a:p>
          <a:p>
            <a:pPr marL="514350" indent="-514350">
              <a:lnSpc>
                <a:spcPct val="130000"/>
              </a:lnSpc>
              <a:buAutoNum type="arabicPeriod"/>
            </a:pPr>
            <a:endParaRPr lang="en-US" altLang="ko-KR" sz="2000" dirty="0">
              <a:latin typeface="+mj-lt"/>
            </a:endParaRPr>
          </a:p>
          <a:p>
            <a:pPr marL="514350" indent="-514350">
              <a:lnSpc>
                <a:spcPct val="130000"/>
              </a:lnSpc>
              <a:buAutoNum type="arabicPeriod"/>
            </a:pPr>
            <a:r>
              <a:rPr lang="ko-KR" altLang="en-US" sz="2000" dirty="0">
                <a:latin typeface="+mj-lt"/>
              </a:rPr>
              <a:t>본 행사의 기획의도와 발표 내용이 다를 경우 </a:t>
            </a:r>
            <a:r>
              <a:rPr lang="ko-KR" altLang="en-US" sz="2000" b="1" dirty="0">
                <a:latin typeface="+mj-lt"/>
              </a:rPr>
              <a:t>수정을 요청</a:t>
            </a:r>
            <a:r>
              <a:rPr lang="ko-KR" altLang="en-US" sz="2000" dirty="0">
                <a:latin typeface="+mj-lt"/>
              </a:rPr>
              <a:t>드릴 수 있습니다</a:t>
            </a:r>
            <a:r>
              <a:rPr lang="en-US" altLang="ko-KR" sz="2000" dirty="0">
                <a:latin typeface="+mj-lt"/>
              </a:rPr>
              <a:t>.</a:t>
            </a:r>
          </a:p>
          <a:p>
            <a:pPr marL="514350" indent="-514350">
              <a:lnSpc>
                <a:spcPct val="130000"/>
              </a:lnSpc>
              <a:buAutoNum type="arabicPeriod"/>
            </a:pPr>
            <a:endParaRPr lang="en-US" altLang="ko-KR" sz="2000" dirty="0">
              <a:latin typeface="+mj-lt"/>
            </a:endParaRPr>
          </a:p>
          <a:p>
            <a:pPr marL="514350" indent="-514350">
              <a:lnSpc>
                <a:spcPct val="130000"/>
              </a:lnSpc>
              <a:buAutoNum type="arabicPeriod"/>
            </a:pPr>
            <a:r>
              <a:rPr lang="ko-KR" altLang="en-US" sz="2000" dirty="0" err="1">
                <a:latin typeface="+mj-lt"/>
              </a:rPr>
              <a:t>제출처</a:t>
            </a:r>
            <a:r>
              <a:rPr lang="en-US" altLang="ko-KR" sz="2000" dirty="0">
                <a:latin typeface="+mj-lt"/>
              </a:rPr>
              <a:t>: seed@seedcoop.kr </a:t>
            </a:r>
          </a:p>
          <a:p>
            <a:pPr marL="514350" indent="-514350">
              <a:lnSpc>
                <a:spcPct val="130000"/>
              </a:lnSpc>
              <a:buAutoNum type="arabicPeriod"/>
            </a:pPr>
            <a:endParaRPr lang="en-US" altLang="ko-K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07900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E73FDE8-C37D-832E-4F6E-A52640972184}"/>
              </a:ext>
            </a:extLst>
          </p:cNvPr>
          <p:cNvSpPr txBox="1"/>
          <p:nvPr/>
        </p:nvSpPr>
        <p:spPr>
          <a:xfrm>
            <a:off x="1473200" y="1680372"/>
            <a:ext cx="924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latin typeface="+mj-lt"/>
              </a:rPr>
              <a:t>2023</a:t>
            </a:r>
            <a:r>
              <a:rPr lang="ko-KR" altLang="en-US" sz="2800" dirty="0">
                <a:latin typeface="+mj-lt"/>
              </a:rPr>
              <a:t>년 경상남도 마을기업 </a:t>
            </a:r>
            <a:r>
              <a:rPr lang="ko-KR" altLang="en-US" sz="2800" dirty="0" err="1">
                <a:latin typeface="+mj-lt"/>
              </a:rPr>
              <a:t>입점상담회</a:t>
            </a:r>
            <a:endParaRPr lang="ko-KR" altLang="en-US" sz="2800" dirty="0"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D9306C-B021-C493-1744-51FD6669E874}"/>
              </a:ext>
            </a:extLst>
          </p:cNvPr>
          <p:cNvSpPr txBox="1"/>
          <p:nvPr/>
        </p:nvSpPr>
        <p:spPr>
          <a:xfrm>
            <a:off x="1473200" y="2203592"/>
            <a:ext cx="924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>
                <a:latin typeface="+mj-lt"/>
              </a:rPr>
              <a:t>참가기업명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DB0961-C736-60CF-CD3A-A29D91DB9AB0}"/>
              </a:ext>
            </a:extLst>
          </p:cNvPr>
          <p:cNvSpPr txBox="1"/>
          <p:nvPr/>
        </p:nvSpPr>
        <p:spPr>
          <a:xfrm>
            <a:off x="3249749" y="3823412"/>
            <a:ext cx="7244080" cy="999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+mj-lt"/>
              </a:rPr>
              <a:t>일시</a:t>
            </a:r>
            <a:r>
              <a:rPr lang="en-US" altLang="ko-KR" sz="2400" dirty="0">
                <a:latin typeface="+mj-lt"/>
              </a:rPr>
              <a:t>: 2023. 11. 7.(</a:t>
            </a:r>
            <a:r>
              <a:rPr lang="ko-KR" altLang="en-US" sz="2400" dirty="0">
                <a:latin typeface="+mj-lt"/>
              </a:rPr>
              <a:t>화</a:t>
            </a:r>
            <a:r>
              <a:rPr lang="en-US" altLang="ko-KR" sz="2400" dirty="0">
                <a:latin typeface="+mj-lt"/>
              </a:rPr>
              <a:t>), 14:00~17:30</a:t>
            </a:r>
          </a:p>
          <a:p>
            <a:pPr marL="571500" indent="-5715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+mj-lt"/>
              </a:rPr>
              <a:t>장소</a:t>
            </a:r>
            <a:r>
              <a:rPr lang="en-US" altLang="ko-KR" sz="2400" dirty="0">
                <a:latin typeface="+mj-lt"/>
              </a:rPr>
              <a:t>: </a:t>
            </a:r>
            <a:r>
              <a:rPr lang="ko-KR" altLang="en-US" sz="2400" dirty="0" err="1">
                <a:latin typeface="+mj-lt"/>
              </a:rPr>
              <a:t>경남사회적경제혁신타운</a:t>
            </a:r>
            <a:r>
              <a:rPr lang="ko-KR" altLang="en-US" sz="2400" dirty="0">
                <a:latin typeface="+mj-lt"/>
              </a:rPr>
              <a:t> </a:t>
            </a:r>
          </a:p>
        </p:txBody>
      </p:sp>
      <p:pic>
        <p:nvPicPr>
          <p:cNvPr id="11" name="그림 10" descr="그래픽, 만화 영화, 그래픽 디자인이(가) 표시된 사진&#10;&#10;자동 생성된 설명">
            <a:extLst>
              <a:ext uri="{FF2B5EF4-FFF2-40B4-BE49-F238E27FC236}">
                <a16:creationId xmlns:a16="http://schemas.microsoft.com/office/drawing/2014/main" id="{DB3CC698-B8CE-D3D0-ACAB-2BE8EF5E6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749" y="5787598"/>
            <a:ext cx="2034826" cy="724852"/>
          </a:xfrm>
          <a:prstGeom prst="rect">
            <a:avLst/>
          </a:prstGeom>
        </p:spPr>
      </p:pic>
      <p:pic>
        <p:nvPicPr>
          <p:cNvPr id="13" name="그림 12" descr="그래픽, 그래픽 디자인, 폰트, 로고이(가) 표시된 사진&#10;&#10;자동 생성된 설명">
            <a:extLst>
              <a:ext uri="{FF2B5EF4-FFF2-40B4-BE49-F238E27FC236}">
                <a16:creationId xmlns:a16="http://schemas.microsoft.com/office/drawing/2014/main" id="{69A51F4F-1923-4246-6EF1-BC4932BABA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069" y="5552754"/>
            <a:ext cx="2152133" cy="95969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64C4C87-7A4A-FC62-0ED5-6EBC4B62DC81}"/>
              </a:ext>
            </a:extLst>
          </p:cNvPr>
          <p:cNvSpPr txBox="1"/>
          <p:nvPr/>
        </p:nvSpPr>
        <p:spPr>
          <a:xfrm>
            <a:off x="426122" y="345550"/>
            <a:ext cx="4226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+mj-lt"/>
              </a:rPr>
              <a:t>[</a:t>
            </a:r>
            <a:r>
              <a:rPr lang="ko-KR" altLang="en-US" dirty="0">
                <a:latin typeface="+mj-lt"/>
              </a:rPr>
              <a:t>서식 </a:t>
            </a:r>
            <a:r>
              <a:rPr lang="en-US" altLang="ko-KR" dirty="0">
                <a:latin typeface="+mj-lt"/>
              </a:rPr>
              <a:t>4] </a:t>
            </a:r>
            <a:r>
              <a:rPr lang="ko-KR" altLang="en-US" dirty="0">
                <a:latin typeface="+mj-lt"/>
              </a:rPr>
              <a:t>발표자료</a:t>
            </a:r>
          </a:p>
        </p:txBody>
      </p:sp>
    </p:spTree>
    <p:extLst>
      <p:ext uri="{BB962C8B-B14F-4D97-AF65-F5344CB8AC3E}">
        <p14:creationId xmlns:p14="http://schemas.microsoft.com/office/powerpoint/2010/main" val="4175934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E73FDE8-C37D-832E-4F6E-A52640972184}"/>
              </a:ext>
            </a:extLst>
          </p:cNvPr>
          <p:cNvSpPr txBox="1"/>
          <p:nvPr/>
        </p:nvSpPr>
        <p:spPr>
          <a:xfrm>
            <a:off x="436880" y="476412"/>
            <a:ext cx="264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+mj-lt"/>
              </a:rPr>
              <a:t>서식 개요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D9306C-B021-C493-1744-51FD6669E874}"/>
              </a:ext>
            </a:extLst>
          </p:cNvPr>
          <p:cNvSpPr txBox="1"/>
          <p:nvPr/>
        </p:nvSpPr>
        <p:spPr>
          <a:xfrm>
            <a:off x="1189990" y="1983861"/>
            <a:ext cx="10292080" cy="2540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AutoNum type="arabicPeriod"/>
            </a:pPr>
            <a:r>
              <a:rPr lang="ko-KR" altLang="en-US" sz="2800" dirty="0">
                <a:latin typeface="+mj-lt"/>
              </a:rPr>
              <a:t>제품소개</a:t>
            </a:r>
            <a:r>
              <a:rPr lang="en-US" altLang="ko-KR" sz="2800" dirty="0">
                <a:latin typeface="+mj-lt"/>
              </a:rPr>
              <a:t>(</a:t>
            </a:r>
            <a:r>
              <a:rPr lang="ko-KR" altLang="en-US" sz="2800" dirty="0">
                <a:latin typeface="+mj-lt"/>
              </a:rPr>
              <a:t>사진</a:t>
            </a:r>
            <a:r>
              <a:rPr lang="en-US" altLang="ko-KR" sz="2800" dirty="0">
                <a:latin typeface="+mj-lt"/>
              </a:rPr>
              <a:t>, </a:t>
            </a:r>
            <a:r>
              <a:rPr lang="ko-KR" altLang="en-US" sz="2800" dirty="0">
                <a:latin typeface="+mj-lt"/>
              </a:rPr>
              <a:t>가격</a:t>
            </a:r>
            <a:r>
              <a:rPr lang="en-US" altLang="ko-KR" sz="2800" dirty="0">
                <a:latin typeface="+mj-lt"/>
              </a:rPr>
              <a:t>, </a:t>
            </a:r>
            <a:r>
              <a:rPr lang="ko-KR" altLang="en-US" sz="2800" dirty="0">
                <a:latin typeface="+mj-lt"/>
              </a:rPr>
              <a:t>구성</a:t>
            </a:r>
            <a:r>
              <a:rPr lang="en-US" altLang="ko-KR" sz="2800" dirty="0">
                <a:latin typeface="+mj-lt"/>
              </a:rPr>
              <a:t>, </a:t>
            </a:r>
            <a:r>
              <a:rPr lang="ko-KR" altLang="en-US" sz="2800" dirty="0">
                <a:latin typeface="+mj-lt"/>
              </a:rPr>
              <a:t>포장</a:t>
            </a:r>
            <a:r>
              <a:rPr lang="en-US" altLang="ko-KR" sz="2800" dirty="0">
                <a:latin typeface="+mj-lt"/>
              </a:rPr>
              <a:t>, </a:t>
            </a:r>
            <a:r>
              <a:rPr lang="ko-KR" altLang="en-US" sz="2800" dirty="0" err="1">
                <a:latin typeface="+mj-lt"/>
              </a:rPr>
              <a:t>차별점</a:t>
            </a:r>
            <a:r>
              <a:rPr lang="en-US" altLang="ko-KR" sz="2800" dirty="0">
                <a:latin typeface="+mj-lt"/>
              </a:rPr>
              <a:t>, </a:t>
            </a:r>
            <a:r>
              <a:rPr lang="ko-KR" altLang="en-US" sz="2800" dirty="0">
                <a:latin typeface="+mj-lt"/>
              </a:rPr>
              <a:t>사용법 등</a:t>
            </a:r>
            <a:r>
              <a:rPr lang="en-US" altLang="ko-KR" sz="2800" dirty="0">
                <a:latin typeface="+mj-lt"/>
              </a:rPr>
              <a:t>)</a:t>
            </a:r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ko-KR" altLang="en-US" sz="2800" dirty="0">
                <a:latin typeface="+mj-lt"/>
              </a:rPr>
              <a:t>제품 또는 제조시설의 인증 및 허가사항</a:t>
            </a:r>
            <a:endParaRPr lang="en-US" altLang="ko-KR" sz="2800" dirty="0">
              <a:latin typeface="+mj-lt"/>
            </a:endParaRPr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ko-KR" altLang="en-US" sz="2800" dirty="0">
                <a:latin typeface="+mj-lt"/>
              </a:rPr>
              <a:t>주요고객 및 판로 소개</a:t>
            </a:r>
            <a:endParaRPr lang="en-US" altLang="ko-K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903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E73FDE8-C37D-832E-4F6E-A52640972184}"/>
              </a:ext>
            </a:extLst>
          </p:cNvPr>
          <p:cNvSpPr txBox="1"/>
          <p:nvPr/>
        </p:nvSpPr>
        <p:spPr>
          <a:xfrm>
            <a:off x="436880" y="476412"/>
            <a:ext cx="4226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+mj-lt"/>
              </a:rPr>
              <a:t>1. </a:t>
            </a:r>
            <a:r>
              <a:rPr lang="ko-KR" altLang="en-US" sz="2800" dirty="0">
                <a:latin typeface="+mj-lt"/>
              </a:rPr>
              <a:t>제품소개</a:t>
            </a:r>
            <a:r>
              <a:rPr lang="en-US" altLang="ko-KR" sz="2800" dirty="0">
                <a:latin typeface="+mj-lt"/>
              </a:rPr>
              <a:t>: 000 </a:t>
            </a:r>
            <a:r>
              <a:rPr lang="ko-KR" altLang="en-US" sz="2800" dirty="0">
                <a:latin typeface="+mj-lt"/>
              </a:rPr>
              <a:t>제품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B4B56A6B-526C-4BFF-350D-8B4C869A3FAF}"/>
              </a:ext>
            </a:extLst>
          </p:cNvPr>
          <p:cNvSpPr/>
          <p:nvPr/>
        </p:nvSpPr>
        <p:spPr>
          <a:xfrm>
            <a:off x="455295" y="1263015"/>
            <a:ext cx="3554730" cy="38290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</a:rPr>
              <a:t>제품사진 </a:t>
            </a:r>
            <a:r>
              <a:rPr lang="en-US" altLang="ko-KR" sz="2800" dirty="0">
                <a:solidFill>
                  <a:schemeClr val="tx1"/>
                </a:solidFill>
              </a:rPr>
              <a:t>1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727744A-A3E5-EC55-1FB7-4C8275164866}"/>
              </a:ext>
            </a:extLst>
          </p:cNvPr>
          <p:cNvSpPr/>
          <p:nvPr/>
        </p:nvSpPr>
        <p:spPr>
          <a:xfrm>
            <a:off x="4318635" y="1263015"/>
            <a:ext cx="3554730" cy="38290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</a:rPr>
              <a:t>제품사진 </a:t>
            </a:r>
            <a:r>
              <a:rPr lang="en-US" altLang="ko-KR" sz="2800" dirty="0">
                <a:solidFill>
                  <a:schemeClr val="tx1"/>
                </a:solidFill>
              </a:rPr>
              <a:t>2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FAAD6DC-5F0E-D2C9-E836-8D6068647DB8}"/>
              </a:ext>
            </a:extLst>
          </p:cNvPr>
          <p:cNvSpPr/>
          <p:nvPr/>
        </p:nvSpPr>
        <p:spPr>
          <a:xfrm>
            <a:off x="8181975" y="1263015"/>
            <a:ext cx="3554730" cy="38290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</a:rPr>
              <a:t>포장패키지 사진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3BEA1D-02D8-F0E3-0DB0-56FD09A647CC}"/>
              </a:ext>
            </a:extLst>
          </p:cNvPr>
          <p:cNvSpPr txBox="1"/>
          <p:nvPr/>
        </p:nvSpPr>
        <p:spPr>
          <a:xfrm>
            <a:off x="3222625" y="5688492"/>
            <a:ext cx="5746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latin typeface="+mj-lt"/>
              </a:rPr>
              <a:t>가격 및 사양</a:t>
            </a:r>
            <a:r>
              <a:rPr lang="en-US" altLang="ko-KR" sz="2800" dirty="0">
                <a:latin typeface="+mj-lt"/>
              </a:rPr>
              <a:t>: 0</a:t>
            </a:r>
            <a:r>
              <a:rPr lang="ko-KR" altLang="en-US" sz="2800" dirty="0">
                <a:latin typeface="+mj-lt"/>
              </a:rPr>
              <a:t>원</a:t>
            </a:r>
            <a:r>
              <a:rPr lang="en-US" altLang="ko-KR" sz="2800" dirty="0">
                <a:latin typeface="+mj-lt"/>
              </a:rPr>
              <a:t> / 0g / 0</a:t>
            </a:r>
            <a:r>
              <a:rPr lang="ko-KR" altLang="en-US" sz="2800" dirty="0">
                <a:latin typeface="+mj-lt"/>
              </a:rPr>
              <a:t>개입 등</a:t>
            </a:r>
          </a:p>
        </p:txBody>
      </p:sp>
    </p:spTree>
    <p:extLst>
      <p:ext uri="{BB962C8B-B14F-4D97-AF65-F5344CB8AC3E}">
        <p14:creationId xmlns:p14="http://schemas.microsoft.com/office/powerpoint/2010/main" val="1383212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E73FDE8-C37D-832E-4F6E-A52640972184}"/>
              </a:ext>
            </a:extLst>
          </p:cNvPr>
          <p:cNvSpPr txBox="1"/>
          <p:nvPr/>
        </p:nvSpPr>
        <p:spPr>
          <a:xfrm>
            <a:off x="436880" y="476412"/>
            <a:ext cx="4226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+mj-lt"/>
              </a:rPr>
              <a:t>1. </a:t>
            </a:r>
            <a:r>
              <a:rPr lang="ko-KR" altLang="en-US" sz="2800" dirty="0">
                <a:latin typeface="+mj-lt"/>
              </a:rPr>
              <a:t>제품소개</a:t>
            </a:r>
            <a:r>
              <a:rPr lang="en-US" altLang="ko-KR" sz="2800" dirty="0">
                <a:latin typeface="+mj-lt"/>
              </a:rPr>
              <a:t>: 000 </a:t>
            </a:r>
            <a:r>
              <a:rPr lang="ko-KR" altLang="en-US" sz="2800" dirty="0">
                <a:latin typeface="+mj-lt"/>
              </a:rPr>
              <a:t>제품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5FCE7F6-785F-585B-443C-CAF78D45DA42}"/>
              </a:ext>
            </a:extLst>
          </p:cNvPr>
          <p:cNvGrpSpPr/>
          <p:nvPr/>
        </p:nvGrpSpPr>
        <p:grpSpPr>
          <a:xfrm>
            <a:off x="1040131" y="1640204"/>
            <a:ext cx="10091420" cy="4249893"/>
            <a:chOff x="6204585" y="1640204"/>
            <a:chExt cx="4926965" cy="424989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69A6113-2904-5BEB-64B3-314C556D33BE}"/>
                </a:ext>
              </a:extLst>
            </p:cNvPr>
            <p:cNvSpPr txBox="1"/>
            <p:nvPr/>
          </p:nvSpPr>
          <p:spPr>
            <a:xfrm>
              <a:off x="6421755" y="1722282"/>
              <a:ext cx="44926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800" dirty="0">
                  <a:latin typeface="+mj-lt"/>
                </a:rPr>
                <a:t>제품의 원재료 및 제조공법 등</a:t>
              </a: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C1F7C9F3-55C2-9FDA-DC00-28B488D0ECE3}"/>
                </a:ext>
              </a:extLst>
            </p:cNvPr>
            <p:cNvSpPr/>
            <p:nvPr/>
          </p:nvSpPr>
          <p:spPr>
            <a:xfrm>
              <a:off x="6204585" y="1640204"/>
              <a:ext cx="4926965" cy="424989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558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E73FDE8-C37D-832E-4F6E-A52640972184}"/>
              </a:ext>
            </a:extLst>
          </p:cNvPr>
          <p:cNvSpPr txBox="1"/>
          <p:nvPr/>
        </p:nvSpPr>
        <p:spPr>
          <a:xfrm>
            <a:off x="436880" y="476412"/>
            <a:ext cx="4226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+mj-lt"/>
              </a:rPr>
              <a:t>1. </a:t>
            </a:r>
            <a:r>
              <a:rPr lang="ko-KR" altLang="en-US" sz="2800" dirty="0">
                <a:latin typeface="+mj-lt"/>
              </a:rPr>
              <a:t>제품소개</a:t>
            </a:r>
            <a:r>
              <a:rPr lang="en-US" altLang="ko-KR" sz="2800" dirty="0">
                <a:latin typeface="+mj-lt"/>
              </a:rPr>
              <a:t>: 000 </a:t>
            </a:r>
            <a:r>
              <a:rPr lang="ko-KR" altLang="en-US" sz="2800" dirty="0">
                <a:latin typeface="+mj-lt"/>
              </a:rPr>
              <a:t>제품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5FCE7F6-785F-585B-443C-CAF78D45DA42}"/>
              </a:ext>
            </a:extLst>
          </p:cNvPr>
          <p:cNvGrpSpPr/>
          <p:nvPr/>
        </p:nvGrpSpPr>
        <p:grpSpPr>
          <a:xfrm>
            <a:off x="1060450" y="1640204"/>
            <a:ext cx="10071100" cy="4249893"/>
            <a:chOff x="1060450" y="1640204"/>
            <a:chExt cx="10071100" cy="4249893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93BEA1D-02D8-F0E3-0DB0-56FD09A647CC}"/>
                </a:ext>
              </a:extLst>
            </p:cNvPr>
            <p:cNvSpPr txBox="1"/>
            <p:nvPr/>
          </p:nvSpPr>
          <p:spPr>
            <a:xfrm>
              <a:off x="1277620" y="1722282"/>
              <a:ext cx="44926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800" dirty="0">
                  <a:latin typeface="+mj-lt"/>
                </a:rPr>
                <a:t>제품의 사용법</a:t>
              </a: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4D6E97A2-4471-909F-CC3E-5325E28699B1}"/>
                </a:ext>
              </a:extLst>
            </p:cNvPr>
            <p:cNvSpPr/>
            <p:nvPr/>
          </p:nvSpPr>
          <p:spPr>
            <a:xfrm>
              <a:off x="1060450" y="1640204"/>
              <a:ext cx="4926965" cy="424989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solidFill>
                  <a:schemeClr val="tx1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69A6113-2904-5BEB-64B3-314C556D33BE}"/>
                </a:ext>
              </a:extLst>
            </p:cNvPr>
            <p:cNvSpPr txBox="1"/>
            <p:nvPr/>
          </p:nvSpPr>
          <p:spPr>
            <a:xfrm>
              <a:off x="6421755" y="1722282"/>
              <a:ext cx="44926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800" dirty="0">
                  <a:latin typeface="+mj-lt"/>
                </a:rPr>
                <a:t>타사 제품과의 </a:t>
              </a:r>
              <a:r>
                <a:rPr lang="ko-KR" altLang="en-US" sz="2800" dirty="0" err="1">
                  <a:latin typeface="+mj-lt"/>
                </a:rPr>
                <a:t>차별점</a:t>
              </a:r>
              <a:endParaRPr lang="ko-KR" altLang="en-US" sz="2800" dirty="0">
                <a:latin typeface="+mj-lt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C1F7C9F3-55C2-9FDA-DC00-28B488D0ECE3}"/>
                </a:ext>
              </a:extLst>
            </p:cNvPr>
            <p:cNvSpPr/>
            <p:nvPr/>
          </p:nvSpPr>
          <p:spPr>
            <a:xfrm>
              <a:off x="6204585" y="1640204"/>
              <a:ext cx="4926965" cy="424989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2810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E73FDE8-C37D-832E-4F6E-A52640972184}"/>
              </a:ext>
            </a:extLst>
          </p:cNvPr>
          <p:cNvSpPr txBox="1"/>
          <p:nvPr/>
        </p:nvSpPr>
        <p:spPr>
          <a:xfrm>
            <a:off x="436880" y="476412"/>
            <a:ext cx="6626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+mj-lt"/>
              </a:rPr>
              <a:t>2. </a:t>
            </a:r>
            <a:r>
              <a:rPr lang="ko-KR" altLang="en-US" sz="2800" dirty="0">
                <a:latin typeface="+mj-lt"/>
              </a:rPr>
              <a:t>제품 및 제조시설의 인증 및 허가사항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0446E2-1370-1877-08B7-E3B044F37ED0}"/>
              </a:ext>
            </a:extLst>
          </p:cNvPr>
          <p:cNvSpPr txBox="1"/>
          <p:nvPr/>
        </p:nvSpPr>
        <p:spPr>
          <a:xfrm>
            <a:off x="1625600" y="2804726"/>
            <a:ext cx="9621520" cy="1248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dirty="0"/>
              <a:t>HACCP, </a:t>
            </a:r>
            <a:r>
              <a:rPr lang="ko-KR" altLang="en-US" sz="2000" dirty="0"/>
              <a:t>무농약</a:t>
            </a:r>
            <a:r>
              <a:rPr lang="en-US" altLang="ko-KR" sz="2000" dirty="0"/>
              <a:t>, GAP, </a:t>
            </a:r>
            <a:r>
              <a:rPr lang="ko-KR" altLang="en-US" sz="2000" dirty="0"/>
              <a:t>스마트공방</a:t>
            </a:r>
            <a:r>
              <a:rPr lang="en-US" altLang="ko-KR" sz="2000" dirty="0"/>
              <a:t>, </a:t>
            </a:r>
            <a:r>
              <a:rPr lang="ko-KR" altLang="en-US" sz="2000" dirty="0"/>
              <a:t>친환경</a:t>
            </a:r>
            <a:r>
              <a:rPr lang="en-US" altLang="ko-KR" sz="2000" dirty="0"/>
              <a:t>, </a:t>
            </a:r>
            <a:r>
              <a:rPr lang="ko-KR" altLang="en-US" sz="2000" dirty="0"/>
              <a:t>되살림</a:t>
            </a:r>
            <a:r>
              <a:rPr lang="en-US" altLang="ko-KR" sz="2000" dirty="0"/>
              <a:t>, </a:t>
            </a:r>
          </a:p>
          <a:p>
            <a:pPr>
              <a:lnSpc>
                <a:spcPct val="130000"/>
              </a:lnSpc>
            </a:pPr>
            <a:r>
              <a:rPr lang="ko-KR" altLang="en-US" sz="2000" dirty="0"/>
              <a:t>특허</a:t>
            </a:r>
            <a:r>
              <a:rPr lang="en-US" altLang="ko-KR" sz="2000" dirty="0"/>
              <a:t>, </a:t>
            </a:r>
            <a:r>
              <a:rPr lang="ko-KR" altLang="en-US" sz="2000" dirty="0"/>
              <a:t>상표</a:t>
            </a:r>
            <a:r>
              <a:rPr lang="en-US" altLang="ko-KR" sz="2000" dirty="0"/>
              <a:t>, </a:t>
            </a:r>
            <a:r>
              <a:rPr lang="ko-KR" altLang="en-US" sz="2000" dirty="0"/>
              <a:t>디자인</a:t>
            </a:r>
            <a:r>
              <a:rPr lang="en-US" altLang="ko-KR" sz="2000" dirty="0"/>
              <a:t>, </a:t>
            </a:r>
            <a:r>
              <a:rPr lang="ko-KR" altLang="en-US" sz="2000" dirty="0"/>
              <a:t>실용신안 등의 인증 및 허가사항</a:t>
            </a:r>
            <a:r>
              <a:rPr lang="en-US" altLang="ko-KR" sz="2000" dirty="0"/>
              <a:t>,</a:t>
            </a:r>
          </a:p>
          <a:p>
            <a:pPr>
              <a:lnSpc>
                <a:spcPct val="130000"/>
              </a:lnSpc>
            </a:pPr>
            <a:r>
              <a:rPr lang="ko-KR" altLang="en-US" sz="2000" dirty="0"/>
              <a:t>구성원의 전문성</a:t>
            </a:r>
            <a:r>
              <a:rPr lang="en-US" altLang="ko-KR" sz="2000" dirty="0"/>
              <a:t>(</a:t>
            </a:r>
            <a:r>
              <a:rPr lang="ko-KR" altLang="en-US" sz="2000" dirty="0"/>
              <a:t>제품 개발 및 생산을 위한 전문 자격</a:t>
            </a:r>
            <a:r>
              <a:rPr lang="en-US" altLang="ko-KR" sz="2000" dirty="0"/>
              <a:t>)</a:t>
            </a:r>
            <a:r>
              <a:rPr lang="ko-KR" altLang="en-US" sz="2000" dirty="0"/>
              <a:t>표시</a:t>
            </a:r>
          </a:p>
        </p:txBody>
      </p:sp>
    </p:spTree>
    <p:extLst>
      <p:ext uri="{BB962C8B-B14F-4D97-AF65-F5344CB8AC3E}">
        <p14:creationId xmlns:p14="http://schemas.microsoft.com/office/powerpoint/2010/main" val="6585255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E73FDE8-C37D-832E-4F6E-A52640972184}"/>
              </a:ext>
            </a:extLst>
          </p:cNvPr>
          <p:cNvSpPr txBox="1"/>
          <p:nvPr/>
        </p:nvSpPr>
        <p:spPr>
          <a:xfrm>
            <a:off x="436880" y="476412"/>
            <a:ext cx="4226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latin typeface="+mj-lt"/>
              </a:rPr>
              <a:t>3. </a:t>
            </a:r>
            <a:r>
              <a:rPr lang="ko-KR" altLang="en-US" sz="2800" dirty="0">
                <a:latin typeface="+mj-lt"/>
              </a:rPr>
              <a:t>주요고객 및 판로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0446E2-1370-1877-08B7-E3B044F37ED0}"/>
              </a:ext>
            </a:extLst>
          </p:cNvPr>
          <p:cNvSpPr txBox="1"/>
          <p:nvPr/>
        </p:nvSpPr>
        <p:spPr>
          <a:xfrm>
            <a:off x="1485900" y="1804452"/>
            <a:ext cx="10321290" cy="3249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dirty="0"/>
              <a:t>[</a:t>
            </a:r>
            <a:r>
              <a:rPr lang="ko-KR" altLang="en-US" sz="2000" dirty="0"/>
              <a:t>주요 고객</a:t>
            </a:r>
            <a:r>
              <a:rPr lang="en-US" altLang="ko-KR" sz="2000" dirty="0"/>
              <a:t>]</a:t>
            </a:r>
          </a:p>
          <a:p>
            <a:pPr>
              <a:lnSpc>
                <a:spcPct val="130000"/>
              </a:lnSpc>
            </a:pPr>
            <a:r>
              <a:rPr lang="en-US" altLang="ko-KR" sz="2000" dirty="0"/>
              <a:t>- </a:t>
            </a:r>
            <a:r>
              <a:rPr lang="ko-KR" altLang="en-US" sz="2000" dirty="0"/>
              <a:t>성별</a:t>
            </a:r>
            <a:r>
              <a:rPr lang="en-US" altLang="ko-KR" sz="2000" dirty="0"/>
              <a:t>, </a:t>
            </a:r>
            <a:r>
              <a:rPr lang="ko-KR" altLang="en-US" sz="2000" dirty="0"/>
              <a:t>연령</a:t>
            </a:r>
            <a:r>
              <a:rPr lang="en-US" altLang="ko-KR" sz="2000" dirty="0"/>
              <a:t>, </a:t>
            </a:r>
            <a:r>
              <a:rPr lang="ko-KR" altLang="en-US" sz="2000" dirty="0"/>
              <a:t>지역</a:t>
            </a:r>
            <a:r>
              <a:rPr lang="en-US" altLang="ko-KR" sz="2000" dirty="0"/>
              <a:t>, </a:t>
            </a:r>
            <a:r>
              <a:rPr lang="ko-KR" altLang="en-US" sz="2000" dirty="0"/>
              <a:t>특성 등</a:t>
            </a:r>
            <a:endParaRPr lang="en-US" altLang="ko-KR" sz="2000" dirty="0"/>
          </a:p>
          <a:p>
            <a:pPr>
              <a:lnSpc>
                <a:spcPct val="130000"/>
              </a:lnSpc>
            </a:pPr>
            <a:r>
              <a:rPr lang="en-US" altLang="ko-KR" sz="2000" dirty="0"/>
              <a:t>- </a:t>
            </a:r>
            <a:r>
              <a:rPr lang="ko-KR" altLang="en-US" sz="2000" dirty="0"/>
              <a:t>예시</a:t>
            </a:r>
            <a:r>
              <a:rPr lang="en-US" altLang="ko-KR" sz="2000" dirty="0"/>
              <a:t> 1. </a:t>
            </a:r>
            <a:r>
              <a:rPr lang="ko-KR" altLang="en-US" sz="2000" dirty="0"/>
              <a:t>수도권 거주</a:t>
            </a:r>
            <a:r>
              <a:rPr lang="en-US" altLang="ko-KR" sz="2000" dirty="0"/>
              <a:t>,</a:t>
            </a:r>
            <a:r>
              <a:rPr lang="ko-KR" altLang="en-US" sz="2000" dirty="0"/>
              <a:t> </a:t>
            </a:r>
            <a:r>
              <a:rPr lang="en-US" altLang="ko-KR" sz="2000" dirty="0"/>
              <a:t>40~50</a:t>
            </a:r>
            <a:r>
              <a:rPr lang="ko-KR" altLang="en-US" sz="2000" dirty="0"/>
              <a:t>대</a:t>
            </a:r>
            <a:r>
              <a:rPr lang="en-US" altLang="ko-KR" sz="2000" dirty="0"/>
              <a:t>, </a:t>
            </a:r>
            <a:r>
              <a:rPr lang="ko-KR" altLang="en-US" sz="2000" dirty="0"/>
              <a:t>집에서 직접 요리를 하는 여성 및 주부</a:t>
            </a:r>
            <a:endParaRPr lang="en-US" altLang="ko-KR" sz="2000" dirty="0"/>
          </a:p>
          <a:p>
            <a:pPr>
              <a:lnSpc>
                <a:spcPct val="130000"/>
              </a:lnSpc>
            </a:pPr>
            <a:r>
              <a:rPr lang="en-US" altLang="ko-KR" sz="2000" dirty="0"/>
              <a:t>- </a:t>
            </a:r>
            <a:r>
              <a:rPr lang="ko-KR" altLang="en-US" sz="2000" dirty="0"/>
              <a:t>예시</a:t>
            </a:r>
            <a:r>
              <a:rPr lang="en-US" altLang="ko-KR" sz="2000" dirty="0"/>
              <a:t> 2. </a:t>
            </a:r>
            <a:r>
              <a:rPr lang="ko-KR" altLang="en-US" sz="2000" dirty="0"/>
              <a:t>수도권 및 도시거주</a:t>
            </a:r>
            <a:r>
              <a:rPr lang="en-US" altLang="ko-KR" sz="2000" dirty="0"/>
              <a:t>,</a:t>
            </a:r>
            <a:r>
              <a:rPr lang="ko-KR" altLang="en-US" sz="2000" dirty="0"/>
              <a:t> </a:t>
            </a:r>
            <a:r>
              <a:rPr lang="en-US" altLang="ko-KR" sz="2000" dirty="0"/>
              <a:t>30~50</a:t>
            </a:r>
            <a:r>
              <a:rPr lang="ko-KR" altLang="en-US" sz="2000" dirty="0"/>
              <a:t>대</a:t>
            </a:r>
            <a:r>
              <a:rPr lang="en-US" altLang="ko-KR" sz="2000" dirty="0"/>
              <a:t>, </a:t>
            </a:r>
            <a:r>
              <a:rPr lang="ko-KR" altLang="en-US" sz="2000" dirty="0"/>
              <a:t>건강 및 체중관리에 관심있는 직장인 남성</a:t>
            </a:r>
            <a:endParaRPr lang="en-US" altLang="ko-KR" sz="2000" dirty="0"/>
          </a:p>
          <a:p>
            <a:pPr>
              <a:lnSpc>
                <a:spcPct val="130000"/>
              </a:lnSpc>
            </a:pPr>
            <a:endParaRPr lang="en-US" altLang="ko-KR" sz="2000" dirty="0"/>
          </a:p>
          <a:p>
            <a:pPr>
              <a:lnSpc>
                <a:spcPct val="130000"/>
              </a:lnSpc>
            </a:pPr>
            <a:r>
              <a:rPr lang="en-US" altLang="ko-KR" sz="2000" dirty="0"/>
              <a:t>[</a:t>
            </a:r>
            <a:r>
              <a:rPr lang="ko-KR" altLang="en-US" sz="2000" dirty="0"/>
              <a:t>판로</a:t>
            </a:r>
            <a:r>
              <a:rPr lang="en-US" altLang="ko-KR" sz="2000" dirty="0"/>
              <a:t>]</a:t>
            </a:r>
          </a:p>
          <a:p>
            <a:pPr>
              <a:lnSpc>
                <a:spcPct val="130000"/>
              </a:lnSpc>
            </a:pPr>
            <a:r>
              <a:rPr lang="en-US" altLang="ko-KR" sz="2000" dirty="0"/>
              <a:t>- </a:t>
            </a:r>
            <a:r>
              <a:rPr lang="ko-KR" altLang="en-US" sz="2000" dirty="0"/>
              <a:t>온라인 판로</a:t>
            </a:r>
            <a:r>
              <a:rPr lang="en-US" altLang="ko-KR" sz="2000" dirty="0"/>
              <a:t>: </a:t>
            </a:r>
            <a:r>
              <a:rPr lang="ko-KR" altLang="en-US" sz="2000" dirty="0" err="1"/>
              <a:t>쿠팡</a:t>
            </a:r>
            <a:r>
              <a:rPr lang="en-US" altLang="ko-KR" sz="2000" dirty="0"/>
              <a:t>, </a:t>
            </a:r>
            <a:r>
              <a:rPr lang="ko-KR" altLang="en-US" sz="2000" dirty="0"/>
              <a:t>네이버 스마트스토어</a:t>
            </a:r>
            <a:r>
              <a:rPr lang="en-US" altLang="ko-KR" sz="2000" dirty="0"/>
              <a:t> </a:t>
            </a:r>
            <a:r>
              <a:rPr lang="ko-KR" altLang="en-US" sz="2000" dirty="0"/>
              <a:t>등</a:t>
            </a:r>
            <a:endParaRPr lang="en-US" altLang="ko-KR" sz="2000" dirty="0"/>
          </a:p>
          <a:p>
            <a:pPr>
              <a:lnSpc>
                <a:spcPct val="130000"/>
              </a:lnSpc>
            </a:pPr>
            <a:r>
              <a:rPr lang="en-US" altLang="ko-KR" sz="2000" dirty="0"/>
              <a:t>- </a:t>
            </a:r>
            <a:r>
              <a:rPr lang="ko-KR" altLang="en-US" sz="2000" dirty="0"/>
              <a:t>오프라인 판로</a:t>
            </a:r>
            <a:r>
              <a:rPr lang="en-US" altLang="ko-KR" sz="2000" dirty="0"/>
              <a:t>: </a:t>
            </a:r>
            <a:r>
              <a:rPr lang="ko-KR" altLang="en-US" sz="2000" dirty="0"/>
              <a:t>서원유통</a:t>
            </a:r>
            <a:r>
              <a:rPr lang="en-US" altLang="ko-KR" sz="2000" dirty="0"/>
              <a:t>(</a:t>
            </a:r>
            <a:r>
              <a:rPr lang="ko-KR" altLang="en-US" sz="2000" dirty="0" err="1"/>
              <a:t>탑마트</a:t>
            </a:r>
            <a:r>
              <a:rPr lang="en-US" altLang="ko-KR" sz="2000" dirty="0"/>
              <a:t>), </a:t>
            </a:r>
            <a:r>
              <a:rPr lang="ko-KR" altLang="en-US" sz="2000" dirty="0"/>
              <a:t>홈플러스</a:t>
            </a:r>
            <a:r>
              <a:rPr lang="en-US" altLang="ko-KR" sz="2000" dirty="0"/>
              <a:t>, </a:t>
            </a:r>
            <a:r>
              <a:rPr lang="ko-KR" altLang="en-US" sz="2000" dirty="0"/>
              <a:t>고속도로 휴게소</a:t>
            </a:r>
            <a:r>
              <a:rPr lang="en-US" altLang="ko-KR" sz="2000" dirty="0"/>
              <a:t> </a:t>
            </a:r>
            <a:r>
              <a:rPr lang="ko-KR" altLang="en-US" sz="2000" dirty="0"/>
              <a:t>등</a:t>
            </a:r>
          </a:p>
        </p:txBody>
      </p:sp>
    </p:spTree>
    <p:extLst>
      <p:ext uri="{BB962C8B-B14F-4D97-AF65-F5344CB8AC3E}">
        <p14:creationId xmlns:p14="http://schemas.microsoft.com/office/powerpoint/2010/main" val="33663837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292</Words>
  <Application>Microsoft Office PowerPoint</Application>
  <PresentationFormat>와이드스크린</PresentationFormat>
  <Paragraphs>43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우성진</dc:creator>
  <cp:lastModifiedBy>우성진</cp:lastModifiedBy>
  <cp:revision>6</cp:revision>
  <dcterms:created xsi:type="dcterms:W3CDTF">2023-09-26T00:23:58Z</dcterms:created>
  <dcterms:modified xsi:type="dcterms:W3CDTF">2023-10-05T04:59:35Z</dcterms:modified>
</cp:coreProperties>
</file>